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33"/>
  </p:notesMasterIdLst>
  <p:handoutMasterIdLst>
    <p:handoutMasterId r:id="rId34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</p:sldIdLst>
  <p:sldSz cx="9144000" cy="6858000" type="screen4x3"/>
  <p:notesSz cx="9945688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4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9798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33588" y="1"/>
            <a:ext cx="4309798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1D0948-AFF3-49BA-B6D0-1273671D7B18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4309798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33588" y="6513910"/>
            <a:ext cx="4309798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83C638-429E-4915-BAF2-7B6CB99DB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920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body"/>
          </p:nvPr>
        </p:nvSpPr>
        <p:spPr>
          <a:xfrm>
            <a:off x="1127178" y="3583170"/>
            <a:ext cx="9016902" cy="33944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4891399" cy="376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82" name="PlaceHolder 3"/>
          <p:cNvSpPr>
            <a:spLocks noGrp="1"/>
          </p:cNvSpPr>
          <p:nvPr>
            <p:ph type="dt"/>
          </p:nvPr>
        </p:nvSpPr>
        <p:spPr>
          <a:xfrm>
            <a:off x="6379859" y="0"/>
            <a:ext cx="4891399" cy="37692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83" name="PlaceHolder 4"/>
          <p:cNvSpPr>
            <a:spLocks noGrp="1"/>
          </p:cNvSpPr>
          <p:nvPr>
            <p:ph type="ftr"/>
          </p:nvPr>
        </p:nvSpPr>
        <p:spPr>
          <a:xfrm>
            <a:off x="0" y="7166610"/>
            <a:ext cx="4891399" cy="37692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84" name="PlaceHolder 5"/>
          <p:cNvSpPr>
            <a:spLocks noGrp="1"/>
          </p:cNvSpPr>
          <p:nvPr>
            <p:ph type="sldNum"/>
          </p:nvPr>
        </p:nvSpPr>
        <p:spPr>
          <a:xfrm>
            <a:off x="6379859" y="7166610"/>
            <a:ext cx="4891399" cy="37692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F0784B49-B38E-4625-A6C2-A9EF10E83079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Shape 1"/>
          <p:cNvSpPr txBox="1"/>
          <p:nvPr/>
        </p:nvSpPr>
        <p:spPr>
          <a:xfrm>
            <a:off x="5633802" y="6514020"/>
            <a:ext cx="4309276" cy="342630"/>
          </a:xfrm>
          <a:prstGeom prst="rect">
            <a:avLst/>
          </a:prstGeom>
          <a:noFill/>
          <a:ln w="9360"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D6F6F9C6-3C94-48BC-8449-D71B7276CF2B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994569" y="3257550"/>
            <a:ext cx="7956028" cy="308583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9" name="Picture 38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8" name="Picture 77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9" name="Picture 78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2"/>
          <p:cNvPicPr/>
          <p:nvPr/>
        </p:nvPicPr>
        <p:blipFill>
          <a:blip r:embed="rId14"/>
          <a:stretch/>
        </p:blipFill>
        <p:spPr>
          <a:xfrm>
            <a:off x="0" y="0"/>
            <a:ext cx="9143640" cy="1026720"/>
          </a:xfrm>
          <a:prstGeom prst="rect">
            <a:avLst/>
          </a:prstGeom>
          <a:ln w="936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Master title style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dt"/>
          </p:nvPr>
        </p:nvSpPr>
        <p:spPr>
          <a:xfrm>
            <a:off x="179280" y="6481800"/>
            <a:ext cx="2231640" cy="375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/>
          </p:nvPr>
        </p:nvSpPr>
        <p:spPr>
          <a:xfrm>
            <a:off x="3124080" y="6481800"/>
            <a:ext cx="2815920" cy="3758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/>
          </p:nvPr>
        </p:nvSpPr>
        <p:spPr>
          <a:xfrm>
            <a:off x="6553080" y="6481800"/>
            <a:ext cx="2122200" cy="3758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1D524D72-5359-4E90-9D23-A3F47441D135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12"/>
          <p:cNvPicPr/>
          <p:nvPr/>
        </p:nvPicPr>
        <p:blipFill>
          <a:blip r:embed="rId14"/>
          <a:stretch/>
        </p:blipFill>
        <p:spPr>
          <a:xfrm>
            <a:off x="0" y="0"/>
            <a:ext cx="9143640" cy="1026720"/>
          </a:xfrm>
          <a:prstGeom prst="rect">
            <a:avLst/>
          </a:prstGeom>
          <a:ln w="936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68360" y="1125360"/>
            <a:ext cx="8229240" cy="64728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Master title style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68360" y="1916280"/>
            <a:ext cx="8229240" cy="445428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LevelClick to edit Master text styles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level</a:t>
            </a: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StarSymbol"/>
              <a:buChar char="»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179280" y="6481800"/>
            <a:ext cx="2231640" cy="375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3124080" y="6481800"/>
            <a:ext cx="2815920" cy="3758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6553080" y="6481800"/>
            <a:ext cx="2122200" cy="3758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A9441771-FE62-43B3-8CDE-F8CF06DA8CE7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684360" y="3284640"/>
            <a:ext cx="7703640" cy="17283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Design Pattern in Game Programming</a:t>
            </a:r>
            <a:r>
              <a:rPr lang="en-US" sz="40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Week 11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324000" y="1844640"/>
            <a:ext cx="7920360" cy="8640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Course	: T1214  - Object Oriented Game Programming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Year	: 2013</a:t>
            </a: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Singleton Better Example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texture manager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joystick controller object</a:t>
            </a:r>
          </a:p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Factory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Modern applications need to create and dispose of objects continually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Whether objects are text blocks in a word processor or enemies in a hack-and-slash game, a significant portion of your program is surely devoted to creating them on demand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factory pattern centralizes the object creation and destruction, thus providing a universal, rock-solid method for handling objects</a:t>
            </a:r>
          </a:p>
        </p:txBody>
      </p:sp>
      <p:sp>
        <p:nvSpPr>
          <p:cNvPr id="120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Factory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23" name="Picture 122"/>
          <p:cNvPicPr/>
          <p:nvPr/>
        </p:nvPicPr>
        <p:blipFill>
          <a:blip r:embed="rId2"/>
          <a:stretch/>
        </p:blipFill>
        <p:spPr>
          <a:xfrm>
            <a:off x="822960" y="1920240"/>
            <a:ext cx="7248240" cy="4206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Factory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26" name="Picture 125"/>
          <p:cNvPicPr/>
          <p:nvPr/>
        </p:nvPicPr>
        <p:blipFill>
          <a:blip r:embed="rId2"/>
          <a:stretch/>
        </p:blipFill>
        <p:spPr>
          <a:xfrm>
            <a:off x="182880" y="3383280"/>
            <a:ext cx="1638000" cy="999720"/>
          </a:xfrm>
          <a:prstGeom prst="rect">
            <a:avLst/>
          </a:prstGeom>
          <a:ln>
            <a:noFill/>
          </a:ln>
        </p:spPr>
      </p:pic>
      <p:pic>
        <p:nvPicPr>
          <p:cNvPr id="127" name="Picture 126"/>
          <p:cNvPicPr/>
          <p:nvPr/>
        </p:nvPicPr>
        <p:blipFill>
          <a:blip r:embed="rId3"/>
          <a:stretch/>
        </p:blipFill>
        <p:spPr>
          <a:xfrm>
            <a:off x="2194560" y="2377440"/>
            <a:ext cx="2468880" cy="3657600"/>
          </a:xfrm>
          <a:prstGeom prst="rect">
            <a:avLst/>
          </a:prstGeom>
          <a:ln>
            <a:noFill/>
          </a:ln>
        </p:spPr>
      </p:pic>
      <p:pic>
        <p:nvPicPr>
          <p:cNvPr id="128" name="Picture 127"/>
          <p:cNvPicPr/>
          <p:nvPr/>
        </p:nvPicPr>
        <p:blipFill>
          <a:blip r:embed="rId4"/>
          <a:stretch/>
        </p:blipFill>
        <p:spPr>
          <a:xfrm>
            <a:off x="5100480" y="2377440"/>
            <a:ext cx="3752640" cy="3571560"/>
          </a:xfrm>
          <a:prstGeom prst="rect">
            <a:avLst/>
          </a:prstGeom>
          <a:ln>
            <a:noFill/>
          </a:ln>
        </p:spPr>
      </p:pic>
      <p:pic>
        <p:nvPicPr>
          <p:cNvPr id="129" name="Picture 128"/>
          <p:cNvPicPr/>
          <p:nvPr/>
        </p:nvPicPr>
        <p:blipFill>
          <a:blip r:embed="rId5"/>
          <a:stretch/>
        </p:blipFill>
        <p:spPr>
          <a:xfrm>
            <a:off x="2496240" y="1295280"/>
            <a:ext cx="4266720" cy="4333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Factory Example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32" name="Picture 131"/>
          <p:cNvPicPr/>
          <p:nvPr/>
        </p:nvPicPr>
        <p:blipFill>
          <a:blip r:embed="rId2"/>
          <a:stretch/>
        </p:blipFill>
        <p:spPr>
          <a:xfrm>
            <a:off x="708840" y="2229120"/>
            <a:ext cx="7429320" cy="3714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Observer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object in question maintains a list of other objects that are interested in its state and notifies these listening objects of a change in its state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pattern helps you avoid the problem of event notification in your game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Since games are user-interaction driven, objects can change state at almost any time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When an object changes state oftentimes that object needs to be animated or have other objects change their state with respect to the new state</a:t>
            </a:r>
          </a:p>
        </p:txBody>
      </p:sp>
      <p:sp>
        <p:nvSpPr>
          <p:cNvPr id="135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Observer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38" name="Picture 137"/>
          <p:cNvPicPr/>
          <p:nvPr/>
        </p:nvPicPr>
        <p:blipFill>
          <a:blip r:embed="rId2"/>
          <a:stretch/>
        </p:blipFill>
        <p:spPr>
          <a:xfrm>
            <a:off x="1707120" y="2194560"/>
            <a:ext cx="5333760" cy="3676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Observer Example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44" name="Picture 143"/>
          <p:cNvPicPr/>
          <p:nvPr/>
        </p:nvPicPr>
        <p:blipFill>
          <a:blip r:embed="rId2"/>
          <a:stretch/>
        </p:blipFill>
        <p:spPr>
          <a:xfrm>
            <a:off x="1005840" y="2468880"/>
            <a:ext cx="7673040" cy="2760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Strategy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Sometimes you will need to create objects whose behavior can be changed dynamically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quick and dirty solution would be to store a state variable and use it to drive a switch construct that selects the proper routine according to the desired behavior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Another solution is to subclass the object, so each one of the derived objects implements one of the algorithms. This solution is simply too complex in practical terms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Strategy pattern’s goal is to separate the class definition from one (or several) of its member algorithms, so these algorithms can be interchanged at runtime dynamically in an elegant way</a:t>
            </a:r>
          </a:p>
        </p:txBody>
      </p:sp>
      <p:sp>
        <p:nvSpPr>
          <p:cNvPr id="150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Strategy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53" name="Picture 152"/>
          <p:cNvPicPr/>
          <p:nvPr/>
        </p:nvPicPr>
        <p:blipFill>
          <a:blip r:embed="rId2"/>
          <a:stretch/>
        </p:blipFill>
        <p:spPr>
          <a:xfrm>
            <a:off x="884160" y="1920240"/>
            <a:ext cx="7162560" cy="4206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Learning Outcomes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 3 : Design a program architecture using features of OOP</a:t>
            </a:r>
          </a:p>
        </p:txBody>
      </p:sp>
      <p:sp>
        <p:nvSpPr>
          <p:cNvPr id="89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Strategy Example</a:t>
            </a:r>
          </a:p>
        </p:txBody>
      </p:sp>
      <p:pic>
        <p:nvPicPr>
          <p:cNvPr id="155" name="Picture 154"/>
          <p:cNvPicPr/>
          <p:nvPr/>
        </p:nvPicPr>
        <p:blipFill>
          <a:blip r:embed="rId2"/>
          <a:stretch/>
        </p:blipFill>
        <p:spPr>
          <a:xfrm>
            <a:off x="822960" y="2377440"/>
            <a:ext cx="7498080" cy="3840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Composite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Many types of applications, and games in particular, need to hold heterogeneous collections of data together for different reasons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game level can have sublevels (which in turn can have sublevels), potions, enemies (which can be composed, for example, as in a horse and rider approach), objects, and so on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overall data structure can be best described as a part-whole hierarchy with each element being either a primitive or a composite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Most programming languages only support homogeneous arrays, so a higher-abstraction solution is needed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is what the composite DP is all about: creating part-whole heterogeneous hierarchies where we can access primitives and composite objects using a standard interface</a:t>
            </a:r>
          </a:p>
        </p:txBody>
      </p:sp>
      <p:sp>
        <p:nvSpPr>
          <p:cNvPr id="158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Composite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61" name="Picture 160"/>
          <p:cNvPicPr/>
          <p:nvPr/>
        </p:nvPicPr>
        <p:blipFill>
          <a:blip r:embed="rId2"/>
          <a:stretch/>
        </p:blipFill>
        <p:spPr>
          <a:xfrm>
            <a:off x="2145240" y="2468880"/>
            <a:ext cx="4895640" cy="3171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Composite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64" name="Picture 163"/>
          <p:cNvPicPr/>
          <p:nvPr/>
        </p:nvPicPr>
        <p:blipFill>
          <a:blip r:embed="rId2"/>
          <a:stretch/>
        </p:blipFill>
        <p:spPr>
          <a:xfrm>
            <a:off x="2160720" y="2099520"/>
            <a:ext cx="4971600" cy="3752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Flyweight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extremely useful when we need to have large collections of objects that are fundamentally the same except for a few parameters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this case, we do not want to overpopulate our memory with lots of objects that are mostly identical, but instead we want to use system resources efficiently while keeping a uniform access interface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simple and very game-oriented example is the units in a real-time strategy game. All infantry soldiers are virtually the same except for two parameters: the position and the life level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flyweight pattern suggests dividing the object into two separate classes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Symbol" charset="2"/>
              <a:buChar char=""/>
            </a:pPr>
            <a:r>
              <a:rPr lang="en-US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actual flyweight, which is the core object and is shared among all instances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Symbol" charset="2"/>
              <a:buChar char=""/>
            </a:pPr>
            <a:r>
              <a:rPr lang="en-US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external objects that will use the flyweights, passing the extrinsic (thus, state dependent) information as a parameter. These concrete objects contain state information, such as the position and life level of our strategy game soldiers.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Flyweight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70" name="Picture 169"/>
          <p:cNvPicPr/>
          <p:nvPr/>
        </p:nvPicPr>
        <p:blipFill>
          <a:blip r:embed="rId2"/>
          <a:stretch/>
        </p:blipFill>
        <p:spPr>
          <a:xfrm>
            <a:off x="457560" y="2103120"/>
            <a:ext cx="8412120" cy="4114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Flyweight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73" name="Picture 172"/>
          <p:cNvPicPr/>
          <p:nvPr/>
        </p:nvPicPr>
        <p:blipFill>
          <a:blip r:embed="rId2"/>
          <a:stretch/>
        </p:blipFill>
        <p:spPr>
          <a:xfrm>
            <a:off x="182880" y="2194560"/>
            <a:ext cx="8686800" cy="3693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Flyweight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76" name="Picture 175"/>
          <p:cNvPicPr/>
          <p:nvPr/>
        </p:nvPicPr>
        <p:blipFill>
          <a:blip r:embed="rId2"/>
          <a:stretch/>
        </p:blipFill>
        <p:spPr>
          <a:xfrm>
            <a:off x="91440" y="2468880"/>
            <a:ext cx="8961120" cy="3386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Flyweight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79" name="Picture 178"/>
          <p:cNvPicPr/>
          <p:nvPr/>
        </p:nvPicPr>
        <p:blipFill>
          <a:blip r:embed="rId2"/>
          <a:stretch/>
        </p:blipFill>
        <p:spPr>
          <a:xfrm>
            <a:off x="2194560" y="2048400"/>
            <a:ext cx="4057200" cy="3438000"/>
          </a:xfrm>
          <a:prstGeom prst="rect">
            <a:avLst/>
          </a:prstGeom>
          <a:ln>
            <a:noFill/>
          </a:ln>
        </p:spPr>
      </p:pic>
      <p:pic>
        <p:nvPicPr>
          <p:cNvPr id="180" name="Picture 179"/>
          <p:cNvPicPr/>
          <p:nvPr/>
        </p:nvPicPr>
        <p:blipFill>
          <a:blip r:embed="rId2"/>
          <a:stretch/>
        </p:blipFill>
        <p:spPr>
          <a:xfrm>
            <a:off x="2194560" y="2048400"/>
            <a:ext cx="4057200" cy="343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Shape 1"/>
          <p:cNvSpPr txBox="1"/>
          <p:nvPr/>
        </p:nvSpPr>
        <p:spPr>
          <a:xfrm>
            <a:off x="468360" y="1017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Assignment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TextShape 2"/>
          <p:cNvSpPr txBox="1"/>
          <p:nvPr/>
        </p:nvSpPr>
        <p:spPr>
          <a:xfrm>
            <a:off x="468360" y="1636560"/>
            <a:ext cx="8229240" cy="50137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Design 2 games that will implement the following design pattern:</a:t>
            </a: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First game will implement singleton, flyweight and observer.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game will implement flyweight, composite and strategy.</a:t>
            </a:r>
          </a:p>
          <a:p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Create the mockup of the game and explanation on what the design pattern will be implemented.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Outline Materi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TextShape 3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 w="9360"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a design pattern is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Why use design pattern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Common game programming design pattern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- End -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TextShape 2"/>
          <p:cNvSpPr txBox="1"/>
          <p:nvPr/>
        </p:nvSpPr>
        <p:spPr>
          <a:xfrm>
            <a:off x="1371600" y="3886200"/>
            <a:ext cx="6400440" cy="175212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 &amp; A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is Design Pattern?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Design patterns (DPs) are proven solutions to well-established software engineering problems.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Design patterns are generalized solutions to generalized problems.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 computer science has evolved, some problems have become classic and tend to appear frequently in many different contexts</a:t>
            </a:r>
          </a:p>
        </p:txBody>
      </p:sp>
      <p:sp>
        <p:nvSpPr>
          <p:cNvPr id="95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Why Use Design Patterns?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because these solutions have existed for a relatively long time and many experts have used them, they're likely better than any solution you could come up with on your own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even if you did come up with a solution on your own, it's likely already a design pattern in some way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Knowledge of contextually pertinent design patterns helps you to make good architecture and design decisions</a:t>
            </a:r>
          </a:p>
        </p:txBody>
      </p:sp>
      <p:sp>
        <p:nvSpPr>
          <p:cNvPr id="98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Singleton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singleton is a global object for which only one instance exists in the whole application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Most applications, and definitely all games, need global objects that must be visible from many different classes and scopes</a:t>
            </a:r>
          </a:p>
        </p:txBody>
      </p:sp>
      <p:sp>
        <p:nvSpPr>
          <p:cNvPr id="101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Singleton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Why we use it?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 doesn’t create the instance if no one uses it.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 Saving memory and CPU cycles is always good.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It’s initialized at runtime.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common alternative to Singleton is a class with static member variables but there’s one limitation static members have: automatic initialization. 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You can subclass the singleton.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 This is a powerful but often overlooked capability. Cross platform !!!</a:t>
            </a:r>
          </a:p>
        </p:txBody>
      </p:sp>
      <p:sp>
        <p:nvSpPr>
          <p:cNvPr id="104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Singleton Example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07" name="Picture 4"/>
          <p:cNvPicPr/>
          <p:nvPr/>
        </p:nvPicPr>
        <p:blipFill>
          <a:blip r:embed="rId2"/>
          <a:stretch/>
        </p:blipFill>
        <p:spPr>
          <a:xfrm>
            <a:off x="874800" y="2040480"/>
            <a:ext cx="7416720" cy="4171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468360" y="1125360"/>
            <a:ext cx="8229240" cy="6472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4F271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Singleton</a:t>
            </a:r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468360" y="1916280"/>
            <a:ext cx="8229240" cy="4454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Why not using it?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They make it harder to reason about code.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 Say we’re tracking down a bug in a function someone else wrote. 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They encourage coupling.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 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They aren’t concurrency-friendly.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 days of games running on a simple single-core CPU are pretty much over.</a:t>
            </a:r>
          </a:p>
        </p:txBody>
      </p:sp>
      <p:sp>
        <p:nvSpPr>
          <p:cNvPr id="110" name="TextShape 3"/>
          <p:cNvSpPr txBox="1"/>
          <p:nvPr/>
        </p:nvSpPr>
        <p:spPr>
          <a:xfrm>
            <a:off x="179280" y="6481800"/>
            <a:ext cx="2231640" cy="375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 Nusantara</a:t>
            </a:r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6301</TotalTime>
  <Words>895</Words>
  <Application>Microsoft Office PowerPoint</Application>
  <PresentationFormat>Tampilan Layar (4:3)</PresentationFormat>
  <Paragraphs>111</Paragraphs>
  <Slides>30</Slides>
  <Notes>1</Notes>
  <HiddenSlides>0</HiddenSlides>
  <MMClips>0</MMClips>
  <ScaleCrop>false</ScaleCrop>
  <HeadingPairs>
    <vt:vector size="6" baseType="variant">
      <vt:variant>
        <vt:lpstr>Font Dipakai</vt:lpstr>
      </vt:variant>
      <vt:variant>
        <vt:i4>7</vt:i4>
      </vt:variant>
      <vt:variant>
        <vt:lpstr>Tema</vt:lpstr>
      </vt:variant>
      <vt:variant>
        <vt:i4>2</vt:i4>
      </vt:variant>
      <vt:variant>
        <vt:lpstr>Judul Slide</vt:lpstr>
      </vt:variant>
      <vt:variant>
        <vt:i4>30</vt:i4>
      </vt:variant>
    </vt:vector>
  </HeadingPairs>
  <TitlesOfParts>
    <vt:vector size="39" baseType="lpstr">
      <vt:lpstr>Arial</vt:lpstr>
      <vt:lpstr>Calibri</vt:lpstr>
      <vt:lpstr>DejaVu Sans</vt:lpstr>
      <vt:lpstr>StarSymbol</vt:lpstr>
      <vt:lpstr>Symbol</vt:lpstr>
      <vt:lpstr>Times New Roman</vt:lpstr>
      <vt:lpstr>Wingdings</vt:lpstr>
      <vt:lpstr>Office Theme</vt:lpstr>
      <vt:lpstr>Office Theme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</vt:vector>
  </TitlesOfParts>
  <Company>fasilkom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Goes Here</dc:title>
  <dc:subject/>
  <dc:creator>sablin yusuf</dc:creator>
  <dc:description/>
  <cp:lastModifiedBy>Dodick Zulaimi Sudirman</cp:lastModifiedBy>
  <cp:revision>560</cp:revision>
  <cp:lastPrinted>2017-05-06T14:22:10Z</cp:lastPrinted>
  <dcterms:created xsi:type="dcterms:W3CDTF">2007-02-22T08:40:35Z</dcterms:created>
  <dcterms:modified xsi:type="dcterms:W3CDTF">2018-05-27T03:27:52Z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fasilkom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On-screen Show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18</vt:i4>
  </property>
</Properties>
</file>